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handoutMasterIdLst>
    <p:handoutMasterId r:id="rId21"/>
  </p:handout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70" r:id="rId15"/>
    <p:sldId id="272" r:id="rId16"/>
    <p:sldId id="273" r:id="rId17"/>
    <p:sldId id="269" r:id="rId18"/>
    <p:sldId id="268" r:id="rId19"/>
    <p:sldId id="271" r:id="rId20"/>
  </p:sldIdLst>
  <p:sldSz cx="9144000" cy="6858000" type="screen4x3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618" cy="3548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708" y="1"/>
            <a:ext cx="4434617" cy="3548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05C8F-8EE4-4BC4-8B28-C455CD69819F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8144"/>
            <a:ext cx="4434618" cy="3548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708" y="6748144"/>
            <a:ext cx="4434617" cy="3548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E67B9-81DE-4D2B-A890-B73600E66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BFB4EE4-7C97-4661-90C8-EA2451E3EBE4}" type="datetimeFigureOut">
              <a:rPr lang="en-US" smtClean="0"/>
              <a:t>12/17/2012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ACEBAFA-0E8A-4150-8F0E-E77A9DE56B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JP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1"/>
            <a:ext cx="8458200" cy="2043112"/>
          </a:xfrm>
        </p:spPr>
        <p:txBody>
          <a:bodyPr>
            <a:normAutofit/>
          </a:bodyPr>
          <a:lstStyle/>
          <a:p>
            <a:r>
              <a:rPr lang="en-US" sz="3600" i="1" dirty="0"/>
              <a:t>A Text Image Segmentation Algorithm Based on Spectral Clustering</a:t>
            </a:r>
            <a:r>
              <a:rPr lang="en-US" sz="3600" i="1" dirty="0" smtClean="0"/>
              <a:t>:</a:t>
            </a:r>
            <a:br>
              <a:rPr lang="en-US" sz="3600" i="1" dirty="0" smtClean="0"/>
            </a:br>
            <a:r>
              <a:rPr lang="en-US" sz="3600" i="1" dirty="0" smtClean="0"/>
              <a:t>A </a:t>
            </a:r>
            <a:r>
              <a:rPr lang="en-US" sz="3600" i="1" dirty="0"/>
              <a:t>Survey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Student: </a:t>
            </a:r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My Dung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8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based matrix 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M be the affinity matrix</a:t>
                </a:r>
              </a:p>
              <a:p>
                <a:r>
                  <a:rPr lang="en-US" sz="2400" dirty="0"/>
                  <a:t>M</a:t>
                </a:r>
                <a:r>
                  <a:rPr lang="en-US" sz="2400" dirty="0" smtClean="0"/>
                  <a:t> is defined as: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𝑎𝑛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𝐿𝑥𝐿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𝑠𝑦𝑚𝑚𝑒𝑡𝑟𝑖𝑐𝑎𝑙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𝑚𝑎𝑡𝑟𝑖𝑥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𝑐𝑢𝑡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1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Bipartition the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𝑁𝑐𝑢𝑡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𝐴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𝑐𝑢𝑡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𝑎𝑠𝑠𝑜𝑐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𝑐𝑢𝑡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𝑐𝑢𝑡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𝑎𝑠𝑠𝑜𝑐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r>
                          <a:rPr lang="en-US" sz="2400" i="1">
                            <a:latin typeface="Cambria Math"/>
                          </a:rPr>
                          <m:t>𝑐𝑢𝑡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baseline="30000" dirty="0" smtClean="0"/>
                  <a:t>[2]</a:t>
                </a:r>
                <a:r>
                  <a:rPr lang="en-US" sz="2400" dirty="0" smtClean="0"/>
                  <a:t>Minimizing </a:t>
                </a:r>
                <a:r>
                  <a:rPr lang="en-US" sz="2400" i="1" dirty="0" err="1"/>
                  <a:t>Ncut</a:t>
                </a:r>
                <a:r>
                  <a:rPr lang="en-US" sz="2400" dirty="0"/>
                  <a:t> equivalent to solving the eigenvalue </a:t>
                </a:r>
                <a:r>
                  <a:rPr lang="en-US" sz="2400" dirty="0" smtClean="0"/>
                  <a:t>system: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/>
                            </a:rPr>
                            <m:t>𝑫</m:t>
                          </m:r>
                          <m:r>
                            <a:rPr lang="en-US" sz="24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𝑴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𝜆</m:t>
                      </m:r>
                      <m:r>
                        <a:rPr lang="en-US" sz="2400" b="1" i="1">
                          <a:latin typeface="Cambria Math"/>
                        </a:rPr>
                        <m:t>𝑫</m:t>
                      </m:r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              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where D is diagonal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∈</m:t>
                        </m:r>
                        <m:r>
                          <a:rPr lang="en-US" sz="2400" i="1">
                            <a:latin typeface="Cambria Math"/>
                          </a:rPr>
                          <m:t>𝑊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/>
                          </a:rPr>
                          <m:t>𝑤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, W is a symmetric matrix with size of </a:t>
                </a:r>
                <a:r>
                  <a:rPr lang="en-US" sz="2400" dirty="0" err="1"/>
                  <a:t>NxN</a:t>
                </a:r>
                <a:r>
                  <a:rPr lang="en-US" sz="2400" dirty="0"/>
                  <a:t>, λ is the eigenvalue and y is the eigenvector. </a:t>
                </a:r>
                <a:endParaRPr lang="en-US" sz="2400" dirty="0" smtClean="0"/>
              </a:p>
              <a:p>
                <a:r>
                  <a:rPr lang="en-US" sz="2400" dirty="0" smtClean="0"/>
                  <a:t>Shi </a:t>
                </a:r>
                <a:r>
                  <a:rPr lang="en-US" sz="2400" dirty="0"/>
                  <a:t>and </a:t>
                </a:r>
                <a:r>
                  <a:rPr lang="en-US" sz="2400" dirty="0" smtClean="0"/>
                  <a:t>Malik </a:t>
                </a:r>
                <a:r>
                  <a:rPr lang="en-US" sz="2400" dirty="0"/>
                  <a:t>have proved that the second smallest eigenvector of the eigensystem is the real value solution to the normalized cut problem.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197" r="-1720" b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4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Canvas 2"/>
          <p:cNvGrpSpPr/>
          <p:nvPr/>
        </p:nvGrpSpPr>
        <p:grpSpPr>
          <a:xfrm>
            <a:off x="3048000" y="1458801"/>
            <a:ext cx="3581400" cy="4701386"/>
            <a:chOff x="0" y="0"/>
            <a:chExt cx="3204210" cy="420624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3204210" cy="4206240"/>
            </a:xfrm>
            <a:prstGeom prst="rect">
              <a:avLst/>
            </a:prstGeom>
          </p:spPr>
        </p:sp>
        <p:sp>
          <p:nvSpPr>
            <p:cNvPr id="6" name="Rounded Rectangle 5"/>
            <p:cNvSpPr/>
            <p:nvPr/>
          </p:nvSpPr>
          <p:spPr>
            <a:xfrm>
              <a:off x="355877" y="413467"/>
              <a:ext cx="2327945" cy="675861"/>
            </a:xfrm>
            <a:prstGeom prst="round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effectLst/>
                  <a:latin typeface="Times New Roman"/>
                  <a:ea typeface="SimSun"/>
                </a:rPr>
                <a:t>Construct the weighted graph G=(V,E) and the affinity matrix M based on histogram of grayscale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310" y="1319917"/>
              <a:ext cx="2170569" cy="461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SimSun"/>
                </a:rPr>
                <a:t>Compute the diagonal matrix D of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35447" y="2003728"/>
                  <a:ext cx="2170569" cy="461176"/>
                </a:xfrm>
                <a:prstGeom prst="rect">
                  <a:avLst/>
                </a:prstGeom>
                <a:ln w="31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>
                      <a:effectLst/>
                      <a:latin typeface="Times New Roman"/>
                      <a:ea typeface="SimSun"/>
                    </a:rPr>
                    <a:t>Solve the second smallest eigenvector y of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000" b="1" i="1">
                              <a:effectLst/>
                              <a:latin typeface="Cambria Math"/>
                              <a:ea typeface="SimSun"/>
                            </a:rPr>
                          </m:ctrlPr>
                        </m:dPr>
                        <m:e>
                          <m:r>
                            <a:rPr lang="en-US" sz="1000" b="1" i="1">
                              <a:effectLst/>
                              <a:latin typeface="Cambria Math"/>
                              <a:ea typeface="SimSun"/>
                            </a:rPr>
                            <m:t>𝑫</m:t>
                          </m:r>
                          <m:r>
                            <a:rPr lang="en-US" sz="1000" b="1" i="1">
                              <a:effectLst/>
                              <a:latin typeface="Cambria Math"/>
                              <a:ea typeface="SimSun"/>
                            </a:rPr>
                            <m:t>−</m:t>
                          </m:r>
                          <m:r>
                            <a:rPr lang="en-US" sz="1000" b="1" i="1">
                              <a:effectLst/>
                              <a:latin typeface="Cambria Math"/>
                              <a:ea typeface="SimSun"/>
                            </a:rPr>
                            <m:t>𝑴</m:t>
                          </m:r>
                        </m:e>
                      </m:d>
                      <m:r>
                        <a:rPr lang="en-US" sz="1000" i="1">
                          <a:effectLst/>
                          <a:latin typeface="Cambria Math"/>
                          <a:ea typeface="SimSun"/>
                        </a:rPr>
                        <m:t>𝑦</m:t>
                      </m:r>
                      <m:r>
                        <a:rPr lang="en-US" sz="1000" i="1">
                          <a:effectLst/>
                          <a:latin typeface="Cambria Math"/>
                          <a:ea typeface="SimSun"/>
                        </a:rPr>
                        <m:t>=</m:t>
                      </m:r>
                      <m:r>
                        <a:rPr lang="en-US" sz="1000" i="1">
                          <a:effectLst/>
                          <a:latin typeface="Cambria Math"/>
                          <a:ea typeface="SimSun"/>
                        </a:rPr>
                        <m:t>𝜆</m:t>
                      </m:r>
                      <m:r>
                        <a:rPr lang="en-US" sz="1000" b="1" i="1">
                          <a:effectLst/>
                          <a:latin typeface="Cambria Math"/>
                          <a:ea typeface="SimSun"/>
                        </a:rPr>
                        <m:t>𝑫</m:t>
                      </m:r>
                      <m:r>
                        <a:rPr lang="en-US" sz="1000" i="1">
                          <a:effectLst/>
                          <a:latin typeface="Cambria Math"/>
                          <a:ea typeface="SimSun"/>
                        </a:rPr>
                        <m:t>𝑦</m:t>
                      </m:r>
                    </m:oMath>
                  </a14:m>
                  <a:endParaRPr lang="en-US" sz="1000">
                    <a:effectLst/>
                    <a:latin typeface="Times New Roman"/>
                    <a:ea typeface="SimSun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47" y="2003728"/>
                  <a:ext cx="2170569" cy="461176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 w="31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278296" y="2662753"/>
              <a:ext cx="2480664" cy="461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SimSun"/>
                </a:rPr>
                <a:t>Use the eigenvector with the second smallest eigenvalue to bipartition the graph</a:t>
              </a:r>
            </a:p>
          </p:txBody>
        </p:sp>
        <p:cxnSp>
          <p:nvCxnSpPr>
            <p:cNvPr id="10" name="Elbow Connector 9"/>
            <p:cNvCxnSpPr>
              <a:stCxn id="6" idx="2"/>
              <a:endCxn id="7" idx="0"/>
            </p:cNvCxnSpPr>
            <p:nvPr/>
          </p:nvCxnSpPr>
          <p:spPr>
            <a:xfrm rot="16200000" flipH="1">
              <a:off x="1404928" y="1204249"/>
              <a:ext cx="230589" cy="745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7" idx="2"/>
              <a:endCxn id="8" idx="0"/>
            </p:cNvCxnSpPr>
            <p:nvPr/>
          </p:nvCxnSpPr>
          <p:spPr>
            <a:xfrm rot="16200000" flipH="1">
              <a:off x="1409346" y="1892341"/>
              <a:ext cx="222635" cy="13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8" idx="2"/>
              <a:endCxn id="9" idx="0"/>
            </p:cNvCxnSpPr>
            <p:nvPr/>
          </p:nvCxnSpPr>
          <p:spPr>
            <a:xfrm rot="5400000">
              <a:off x="1420756" y="2562776"/>
              <a:ext cx="197849" cy="2104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9" idx="2"/>
              <a:endCxn id="18" idx="0"/>
            </p:cNvCxnSpPr>
            <p:nvPr/>
          </p:nvCxnSpPr>
          <p:spPr>
            <a:xfrm rot="16200000" flipH="1">
              <a:off x="1410258" y="3232298"/>
              <a:ext cx="218752" cy="201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444681" y="103067"/>
              <a:ext cx="151362" cy="15137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42994" y="3998329"/>
              <a:ext cx="151220" cy="1512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6" name="Elbow Connector 15"/>
            <p:cNvCxnSpPr>
              <a:stCxn id="18" idx="2"/>
              <a:endCxn id="15" idx="0"/>
            </p:cNvCxnSpPr>
            <p:nvPr/>
          </p:nvCxnSpPr>
          <p:spPr>
            <a:xfrm rot="5400000">
              <a:off x="1422387" y="3900075"/>
              <a:ext cx="194472" cy="2037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4" idx="4"/>
              <a:endCxn id="6" idx="0"/>
            </p:cNvCxnSpPr>
            <p:nvPr/>
          </p:nvCxnSpPr>
          <p:spPr>
            <a:xfrm rot="5400000">
              <a:off x="1440595" y="333700"/>
              <a:ext cx="159022" cy="51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80309" y="3342681"/>
              <a:ext cx="2480664" cy="461176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SimSun"/>
                </a:rPr>
                <a:t>Recursive partition the segmentation 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effectLst/>
                  <a:latin typeface="Times New Roman"/>
                  <a:ea typeface="SimSun"/>
                </a:rPr>
                <a:t>if nCut &lt; maxCutValue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0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From experiment, default parameters for equation (7):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=50;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=5;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=5;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=100;</m:t>
                    </m:r>
                  </m:oMath>
                </a14:m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maxCutValue</m:t>
                    </m:r>
                    <m:r>
                      <a:rPr lang="en-US">
                        <a:latin typeface="Cambria Math"/>
                      </a:rPr>
                      <m:t>=0.14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Compare to Otsu’s method which is simple but classic solution employed by many text segmentation schemes.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0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pic>
        <p:nvPicPr>
          <p:cNvPr id="30" name="Picture 2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" y="2450147"/>
            <a:ext cx="1955800" cy="281305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 rotWithShape="1">
          <a:blip r:embed="rId3"/>
          <a:srcRect l="47275" t="41026" r="32532" b="53561"/>
          <a:stretch/>
        </p:blipFill>
        <p:spPr bwMode="auto">
          <a:xfrm>
            <a:off x="3638042" y="2455227"/>
            <a:ext cx="1831340" cy="276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/>
          <p:cNvPicPr/>
          <p:nvPr/>
        </p:nvPicPr>
        <p:blipFill rotWithShape="1">
          <a:blip r:embed="rId4"/>
          <a:srcRect l="41424" t="18850" r="37500" b="76626"/>
          <a:stretch/>
        </p:blipFill>
        <p:spPr bwMode="auto">
          <a:xfrm>
            <a:off x="6172200" y="2473641"/>
            <a:ext cx="1943100" cy="234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" y="3125786"/>
            <a:ext cx="1931670" cy="60642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 rotWithShape="1">
          <a:blip r:embed="rId6"/>
          <a:srcRect l="47596" t="33903" r="31250" b="54131"/>
          <a:stretch/>
        </p:blipFill>
        <p:spPr bwMode="auto">
          <a:xfrm>
            <a:off x="3644265" y="3133725"/>
            <a:ext cx="1855470" cy="590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/>
          <p:cNvPicPr/>
          <p:nvPr/>
        </p:nvPicPr>
        <p:blipFill rotWithShape="1">
          <a:blip r:embed="rId7"/>
          <a:srcRect l="41444" t="15211" r="37701" b="73381"/>
          <a:stretch/>
        </p:blipFill>
        <p:spPr bwMode="auto">
          <a:xfrm>
            <a:off x="6242304" y="3133725"/>
            <a:ext cx="1989455" cy="612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Picture 3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" y="4191000"/>
            <a:ext cx="1931035" cy="412750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 rotWithShape="1">
          <a:blip r:embed="rId9"/>
          <a:srcRect l="65558" t="46128" r="13317" b="45707"/>
          <a:stretch/>
        </p:blipFill>
        <p:spPr bwMode="auto">
          <a:xfrm>
            <a:off x="3665855" y="4194810"/>
            <a:ext cx="1882775" cy="408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/>
          <p:cNvPicPr/>
          <p:nvPr/>
        </p:nvPicPr>
        <p:blipFill rotWithShape="1">
          <a:blip r:embed="rId10"/>
          <a:srcRect l="33869" t="35839" r="50874" b="58362"/>
          <a:stretch/>
        </p:blipFill>
        <p:spPr bwMode="auto">
          <a:xfrm>
            <a:off x="6441948" y="4210050"/>
            <a:ext cx="1753235" cy="37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9500" y="5211456"/>
            <a:ext cx="1905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cases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20318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654742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Otsu’s Result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242304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600"/>
            <a:ext cx="1300480" cy="5086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51602" t="31339" r="28045" b="55270"/>
          <a:stretch/>
        </p:blipFill>
        <p:spPr bwMode="auto">
          <a:xfrm>
            <a:off x="3429000" y="2133600"/>
            <a:ext cx="1389380" cy="514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41263" t="14032" r="37855" b="71225"/>
          <a:stretch/>
        </p:blipFill>
        <p:spPr bwMode="auto">
          <a:xfrm>
            <a:off x="5990729" y="2133600"/>
            <a:ext cx="1379855" cy="548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76600"/>
            <a:ext cx="1325245" cy="54038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6"/>
          <a:srcRect l="46635" t="29630" r="25320" b="50712"/>
          <a:stretch/>
        </p:blipFill>
        <p:spPr bwMode="auto">
          <a:xfrm>
            <a:off x="3429000" y="3256279"/>
            <a:ext cx="1473200" cy="58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7"/>
          <a:srcRect l="40437" t="31483" r="51520" b="62937"/>
          <a:stretch/>
        </p:blipFill>
        <p:spPr bwMode="auto">
          <a:xfrm>
            <a:off x="5990729" y="3344544"/>
            <a:ext cx="1301750" cy="50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95800"/>
            <a:ext cx="1900555" cy="10890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9"/>
          <a:srcRect l="20512" t="36752" r="52885" b="36467"/>
          <a:stretch/>
        </p:blipFill>
        <p:spPr bwMode="auto">
          <a:xfrm>
            <a:off x="3395472" y="4489450"/>
            <a:ext cx="1934210" cy="109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10"/>
          <a:srcRect l="42323" t="38899" r="38555" b="41563"/>
          <a:stretch/>
        </p:blipFill>
        <p:spPr bwMode="auto">
          <a:xfrm>
            <a:off x="5762065" y="4495800"/>
            <a:ext cx="1887855" cy="1085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13345" y="5867400"/>
            <a:ext cx="1905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 cases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6002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00400" y="16002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Otsu’s Result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16002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1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1931035" cy="35941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/>
          <a:srcRect l="46039" t="33473" r="34328" b="60200"/>
          <a:stretch/>
        </p:blipFill>
        <p:spPr bwMode="auto">
          <a:xfrm>
            <a:off x="3602164" y="2618231"/>
            <a:ext cx="1994535" cy="361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41388" t="18166" r="37544" b="74894"/>
          <a:stretch/>
        </p:blipFill>
        <p:spPr bwMode="auto">
          <a:xfrm>
            <a:off x="6172200" y="2618231"/>
            <a:ext cx="1951355" cy="361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733800"/>
            <a:ext cx="1931035" cy="3016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6"/>
          <a:srcRect l="49713" t="36331" r="29392" b="57750"/>
          <a:stretch/>
        </p:blipFill>
        <p:spPr bwMode="auto">
          <a:xfrm>
            <a:off x="3602164" y="3728085"/>
            <a:ext cx="1931035" cy="307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7"/>
          <a:srcRect l="41327" t="18370" r="37658" b="76111"/>
          <a:stretch/>
        </p:blipFill>
        <p:spPr bwMode="auto">
          <a:xfrm>
            <a:off x="6233795" y="3756660"/>
            <a:ext cx="1889760" cy="278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02164" y="4815008"/>
            <a:ext cx="1905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Abnormal cases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0318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4742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Otsu’s Result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2304" y="1752600"/>
            <a:ext cx="19050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Thresholding methods are very popular but they cannot work well for image with complex background.</a:t>
            </a:r>
          </a:p>
          <a:p>
            <a:r>
              <a:rPr lang="en-US" dirty="0"/>
              <a:t>Spectral clustering can resolve the issue by using spectral graph </a:t>
            </a:r>
            <a:r>
              <a:rPr lang="en-US" dirty="0" smtClean="0"/>
              <a:t>theory</a:t>
            </a:r>
          </a:p>
          <a:p>
            <a:r>
              <a:rPr lang="en-US" dirty="0"/>
              <a:t>P</a:t>
            </a:r>
            <a:r>
              <a:rPr lang="en-US" dirty="0" smtClean="0"/>
              <a:t>roposed </a:t>
            </a:r>
            <a:r>
              <a:rPr lang="en-US" dirty="0"/>
              <a:t>method controls the complexity of algorithm effectively </a:t>
            </a:r>
            <a:endParaRPr lang="en-US" dirty="0" smtClean="0"/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Post-processing to remove noise and normalize text object.</a:t>
            </a:r>
          </a:p>
          <a:p>
            <a:pPr lvl="1"/>
            <a:r>
              <a:rPr lang="en-US" dirty="0" smtClean="0"/>
              <a:t>Try to use </a:t>
            </a:r>
            <a:r>
              <a:rPr lang="en-US" dirty="0" err="1" smtClean="0"/>
              <a:t>rgb</a:t>
            </a:r>
            <a:r>
              <a:rPr lang="en-US" dirty="0" smtClean="0"/>
              <a:t> information instead of gray-scale level for this method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R. Wu, J. Huang, X. Tang, and J. Liu, "A Text Image Segmentation Method Based on Spectral Clustering", </a:t>
            </a:r>
            <a:r>
              <a:rPr lang="en-US" i="1" dirty="0"/>
              <a:t>Computer and Information Science, 2008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Jianbo</a:t>
            </a:r>
            <a:r>
              <a:rPr lang="en-US" dirty="0"/>
              <a:t> Shi and </a:t>
            </a:r>
            <a:r>
              <a:rPr lang="en-US" dirty="0" err="1"/>
              <a:t>Jitendra</a:t>
            </a:r>
            <a:r>
              <a:rPr lang="en-US" dirty="0"/>
              <a:t> Malik.(2000) “Normalized Cuts and Image Segmentation.” IEEE Transactions on Pattern Analysis and Machine Intelligence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Lienhart</a:t>
            </a:r>
            <a:r>
              <a:rPr lang="en-US" dirty="0"/>
              <a:t> R and Wernicke A.(2002) “Localizing and Segmenting Text in Images and Videos.” </a:t>
            </a:r>
            <a:r>
              <a:rPr lang="en-US" i="1" dirty="0"/>
              <a:t>IEEE Transaction on Circuits and Systems for Video Technology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2967335"/>
            <a:ext cx="8414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 for your attention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0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Text Image Segmentation using Normalized Cut</a:t>
            </a:r>
          </a:p>
          <a:p>
            <a:r>
              <a:rPr lang="en-US" dirty="0" smtClean="0"/>
              <a:t>Experimental Result</a:t>
            </a:r>
          </a:p>
          <a:p>
            <a:r>
              <a:rPr lang="en-US" dirty="0" smtClean="0"/>
              <a:t>Conclusion and Future work</a:t>
            </a:r>
          </a:p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Text segmentation is a precursor to text retrieval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smtClean="0"/>
              <a:t>information retrieval (IR), </a:t>
            </a:r>
            <a:r>
              <a:rPr lang="en-US" dirty="0"/>
              <a:t>language modeling (LM</a:t>
            </a:r>
            <a:r>
              <a:rPr lang="en-US" dirty="0" smtClean="0"/>
              <a:t>), OCR System …</a:t>
            </a:r>
          </a:p>
          <a:p>
            <a:r>
              <a:rPr lang="en-US" dirty="0" smtClean="0"/>
              <a:t>Natural scene image: street name, signal boards, …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29024"/>
            <a:ext cx="2409825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724399"/>
            <a:ext cx="2409825" cy="1380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4724398"/>
            <a:ext cx="5198174" cy="138076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105399" cy="8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Pan’s (2007,pp.412-416), a simple global threshold achieved by using Otsu’s </a:t>
            </a:r>
            <a:r>
              <a:rPr lang="en-US" dirty="0" smtClean="0"/>
              <a:t>(Otsu,1979,pp.62-66</a:t>
            </a:r>
            <a:r>
              <a:rPr lang="en-US" dirty="0"/>
              <a:t>) </a:t>
            </a:r>
            <a:r>
              <a:rPr lang="en-US" b="1" i="1" dirty="0"/>
              <a:t>thresholding </a:t>
            </a:r>
            <a:r>
              <a:rPr lang="en-US" b="1" i="1" dirty="0" smtClean="0"/>
              <a:t>technique</a:t>
            </a:r>
          </a:p>
          <a:p>
            <a:r>
              <a:rPr lang="en-US" dirty="0" err="1"/>
              <a:t>Lienhart</a:t>
            </a:r>
            <a:r>
              <a:rPr lang="en-US" dirty="0"/>
              <a:t> (2002,pp.256-268) performed the binarization using the </a:t>
            </a:r>
            <a:r>
              <a:rPr lang="en-US" b="1" i="1" dirty="0"/>
              <a:t>intensity value</a:t>
            </a:r>
            <a:r>
              <a:rPr lang="en-US" dirty="0"/>
              <a:t> halfway between the intensity of the text colors and the background color as a </a:t>
            </a:r>
            <a:r>
              <a:rPr lang="en-US" dirty="0" smtClean="0"/>
              <a:t>threshold.</a:t>
            </a:r>
          </a:p>
          <a:p>
            <a:r>
              <a:rPr lang="en-US" dirty="0"/>
              <a:t>Wu (1999,pp.1224-1229) proposed </a:t>
            </a:r>
            <a:r>
              <a:rPr lang="en-US" b="1" i="1" dirty="0"/>
              <a:t>a simple histogram-based algorithm</a:t>
            </a:r>
            <a:r>
              <a:rPr lang="en-US" dirty="0"/>
              <a:t> to automatically find the threshold value for each text region, making the text segmentation process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28742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Problem: Segment </a:t>
            </a:r>
            <a:r>
              <a:rPr lang="en-US" dirty="0"/>
              <a:t>text in natural scene images</a:t>
            </a:r>
            <a:endParaRPr lang="en-US" dirty="0" smtClean="0"/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Assume the text have </a:t>
            </a:r>
            <a:r>
              <a:rPr lang="en-US" smtClean="0"/>
              <a:t>been detected </a:t>
            </a:r>
            <a:r>
              <a:rPr lang="en-US" dirty="0" smtClean="0"/>
              <a:t>in the image.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the normalized graph cut </a:t>
            </a:r>
            <a:r>
              <a:rPr lang="en-US" dirty="0" smtClean="0"/>
              <a:t>to segment image and extract the text.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measure for spectral </a:t>
            </a:r>
            <a:r>
              <a:rPr lang="en-US" dirty="0" smtClean="0"/>
              <a:t>clustering is the </a:t>
            </a:r>
            <a:r>
              <a:rPr lang="en-US" dirty="0"/>
              <a:t>affinities (similarities) between groups of pixel that have the same grayscale level.</a:t>
            </a:r>
          </a:p>
        </p:txBody>
      </p:sp>
    </p:spTree>
    <p:extLst>
      <p:ext uri="{BB962C8B-B14F-4D97-AF65-F5344CB8AC3E}">
        <p14:creationId xmlns:p14="http://schemas.microsoft.com/office/powerpoint/2010/main" val="47468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Image Segmentation using Normalized </a:t>
            </a:r>
            <a:r>
              <a:rPr lang="en-US" dirty="0" smtClean="0"/>
              <a:t>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Given an image, we can construct a histogram-based matrix M by computing the all weights of nodes in the corresponding graph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Let </a:t>
            </a:r>
            <a:r>
              <a:rPr lang="en-US" i="1" dirty="0"/>
              <a:t>M</a:t>
            </a:r>
            <a:r>
              <a:rPr lang="en-US" dirty="0"/>
              <a:t> be the </a:t>
            </a:r>
            <a:r>
              <a:rPr lang="en-US" b="1" i="1" dirty="0"/>
              <a:t>affinity matrix</a:t>
            </a:r>
            <a:r>
              <a:rPr lang="en-US" dirty="0"/>
              <a:t>, we can get a complete approach of image segmentation using 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38752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Image Segmentation using Normalized </a:t>
            </a:r>
            <a:r>
              <a:rPr lang="en-US" dirty="0" smtClean="0"/>
              <a:t>Cut - Steps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𝑉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: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=0,1,..,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=0,1,..,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−1;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𝐿𝐿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0,1,…,</m:t>
                          </m:r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𝑤h𝑒𝑟𝑒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𝑎𝑛𝑑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is the height and the width of the image, respectively. H represents the histogram of gray,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the gray value of position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8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Image Segmentation using Normalized Cut -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V,H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satisfy the following </a:t>
                </a:r>
                <a:r>
                  <a:rPr lang="en-US" dirty="0" smtClean="0"/>
                  <a:t>formulas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0,1,…,</m:t>
                          </m:r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,     ∀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∈</m:t>
                      </m:r>
                      <m:r>
                        <a:rPr lang="en-US" i="1">
                          <a:latin typeface="Cambria Math"/>
                        </a:rPr>
                        <m:t>𝑉</m:t>
                      </m:r>
                      <m:r>
                        <a:rPr lang="en-US" i="1">
                          <a:latin typeface="Cambria Math"/>
                        </a:rPr>
                        <m:t>                (4)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:</m:t>
                          </m:r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∈</m:t>
                      </m:r>
                      <m:r>
                        <a:rPr lang="en-US" i="1">
                          <a:latin typeface="Cambria Math"/>
                        </a:rPr>
                        <m:t>𝐿𝐿</m:t>
                      </m:r>
                      <m:r>
                        <a:rPr lang="en-US" i="1">
                          <a:latin typeface="Cambria Math"/>
                        </a:rPr>
                        <m:t>           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limLoc m:val="undOvr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𝑉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=∅,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≠</m:t>
                      </m:r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∈</m:t>
                      </m:r>
                      <m:r>
                        <a:rPr lang="en-US" i="1">
                          <a:latin typeface="Cambria Math"/>
                        </a:rPr>
                        <m:t>𝐿𝐿</m:t>
                      </m:r>
                      <m:r>
                        <a:rPr lang="en-US" i="1">
                          <a:latin typeface="Cambria Math"/>
                        </a:rPr>
                        <m:t>                     (6)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74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7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Matrix for images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𝐹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/>
                        </a:rPr>
                        <m:t>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  <m:t>𝑋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  <m:t>−</m:t>
                                                    </m:r>
                                                    <m:r>
                                                      <a:rPr lang="en-US" sz="2400" i="1">
                                                        <a:latin typeface="Cambria Math"/>
                                                      </a:rPr>
                                                      <m:t>𝑋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/>
                                                          </a:rPr>
                                                          <m:t>𝑗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𝑋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i="1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0                                          . 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feature vector base on intensity of node I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the spatial location at that </a:t>
                </a:r>
                <a:r>
                  <a:rPr lang="en-US" dirty="0" smtClean="0"/>
                  <a:t>node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𝜎</m:t>
                            </m:r>
                          </m:e>
                        </m:eqAr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𝑎𝑛𝑑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scale factors </a:t>
                </a:r>
                <a:r>
                  <a:rPr lang="en-US" dirty="0" smtClean="0"/>
                  <a:t>used to adjust the variation of gray </a:t>
                </a:r>
                <a:r>
                  <a:rPr lang="en-US" dirty="0"/>
                  <a:t>or spatial location between </a:t>
                </a:r>
                <a:r>
                  <a:rPr lang="en-US" dirty="0" smtClean="0"/>
                  <a:t>nodes</a:t>
                </a:r>
              </a:p>
              <a:p>
                <a:r>
                  <a:rPr lang="en-US" dirty="0" smtClean="0"/>
                  <a:t>r </a:t>
                </a:r>
                <a:r>
                  <a:rPr lang="en-US" dirty="0"/>
                  <a:t>is used to decide the number of nodes from node i to j.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449" r="-1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226</TotalTime>
  <Words>1056</Words>
  <Application>Microsoft Office PowerPoint</Application>
  <PresentationFormat>On-screen Show (4:3)</PresentationFormat>
  <Paragraphs>95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A Text Image Segmentation Algorithm Based on Spectral Clustering: A Survey </vt:lpstr>
      <vt:lpstr>Outline</vt:lpstr>
      <vt:lpstr>Introduction</vt:lpstr>
      <vt:lpstr>Related Work</vt:lpstr>
      <vt:lpstr>Proposed Method</vt:lpstr>
      <vt:lpstr>Text Image Segmentation using Normalized Cut</vt:lpstr>
      <vt:lpstr>Text Image Segmentation using Normalized Cut - Steps</vt:lpstr>
      <vt:lpstr>Text Image Segmentation using Normalized Cut - Steps</vt:lpstr>
      <vt:lpstr>Weight Matrix for images</vt:lpstr>
      <vt:lpstr>Histogram based matrix M</vt:lpstr>
      <vt:lpstr>Bipartition the graph</vt:lpstr>
      <vt:lpstr>Workflow</vt:lpstr>
      <vt:lpstr>Experimental Result</vt:lpstr>
      <vt:lpstr>Experimental Result</vt:lpstr>
      <vt:lpstr>Experimental Result</vt:lpstr>
      <vt:lpstr>Experimental Result</vt:lpstr>
      <vt:lpstr>Conclusion and Future work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dungphan</dc:creator>
  <cp:lastModifiedBy>dungphan</cp:lastModifiedBy>
  <cp:revision>30</cp:revision>
  <cp:lastPrinted>2012-12-17T03:56:58Z</cp:lastPrinted>
  <dcterms:created xsi:type="dcterms:W3CDTF">2012-12-16T17:21:56Z</dcterms:created>
  <dcterms:modified xsi:type="dcterms:W3CDTF">2012-12-17T04:12:15Z</dcterms:modified>
</cp:coreProperties>
</file>